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1"/>
  </p:handoutMasterIdLst>
  <p:sldIdLst>
    <p:sldId id="256" r:id="rId2"/>
    <p:sldId id="257" r:id="rId3"/>
    <p:sldId id="291" r:id="rId4"/>
    <p:sldId id="258" r:id="rId5"/>
    <p:sldId id="260" r:id="rId6"/>
    <p:sldId id="261" r:id="rId7"/>
    <p:sldId id="282" r:id="rId8"/>
    <p:sldId id="293" r:id="rId9"/>
    <p:sldId id="294" r:id="rId10"/>
    <p:sldId id="295" r:id="rId11"/>
    <p:sldId id="296" r:id="rId12"/>
    <p:sldId id="297" r:id="rId13"/>
    <p:sldId id="298" r:id="rId14"/>
    <p:sldId id="263" r:id="rId15"/>
    <p:sldId id="285" r:id="rId16"/>
    <p:sldId id="284" r:id="rId17"/>
    <p:sldId id="286" r:id="rId18"/>
    <p:sldId id="287" r:id="rId19"/>
    <p:sldId id="268" r:id="rId20"/>
    <p:sldId id="269" r:id="rId21"/>
    <p:sldId id="288" r:id="rId22"/>
    <p:sldId id="270" r:id="rId23"/>
    <p:sldId id="271" r:id="rId24"/>
    <p:sldId id="272" r:id="rId25"/>
    <p:sldId id="273" r:id="rId26"/>
    <p:sldId id="283" r:id="rId27"/>
    <p:sldId id="274" r:id="rId28"/>
    <p:sldId id="275" r:id="rId29"/>
    <p:sldId id="276" r:id="rId30"/>
    <p:sldId id="277" r:id="rId31"/>
    <p:sldId id="278" r:id="rId32"/>
    <p:sldId id="279" r:id="rId33"/>
    <p:sldId id="299" r:id="rId34"/>
    <p:sldId id="300" r:id="rId35"/>
    <p:sldId id="301" r:id="rId36"/>
    <p:sldId id="304" r:id="rId37"/>
    <p:sldId id="302" r:id="rId38"/>
    <p:sldId id="303" r:id="rId39"/>
    <p:sldId id="281" r:id="rId4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70" d="100"/>
          <a:sy n="70" d="100"/>
        </p:scale>
        <p:origin x="-102" y="-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75B2B43-E484-452D-999E-F4A1C81ABCD8}" type="datetimeFigureOut">
              <a:rPr lang="en-US"/>
              <a:pPr>
                <a:defRPr/>
              </a:pPr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42F12AA-2B7E-44A5-B6D4-7203D0F03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FF18-3009-417E-8260-327DC4C72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5186-D62F-46E3-ADBC-71CA52B33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8860-A577-44F6-B3D8-ABF92637B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B208-1711-448D-B32E-2A2551BA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34D5E-26E1-446B-A694-7275C81AE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5231-273C-4F69-8329-E67B3778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4E13-F6CC-4905-8396-55018FAF4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18757-3A86-492E-9298-EFC9D6C1A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79A3C-F001-4C97-9FE9-2BB1884F0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6F056-6616-4867-AE7C-BDBB00EC1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77C6-279A-4F56-97F2-E654712A2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3B4E-725D-4ACD-8737-E29F5EE76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C963-29B7-494E-86AA-A831E906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2B6B0-4758-445D-ADD5-02105E19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C0FF8-EB9B-4513-95FE-60D18D750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4A06752-1352-45F8-9312-096850DC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Acids, </a:t>
            </a:r>
            <a:r>
              <a:rPr lang="en-US" dirty="0" smtClean="0"/>
              <a:t>Bases</a:t>
            </a:r>
            <a:r>
              <a:rPr lang="en-US" dirty="0" smtClean="0"/>
              <a:t>, and Salts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6400800" cy="762000"/>
          </a:xfrm>
        </p:spPr>
        <p:txBody>
          <a:bodyPr/>
          <a:lstStyle/>
          <a:p>
            <a:pPr eaLnBrk="1" hangingPunct="1"/>
            <a:r>
              <a:rPr lang="en-US" smtClean="0"/>
              <a:t>Chapter 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51816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HCl(g) hydrogen chloride</a:t>
            </a:r>
          </a:p>
          <a:p>
            <a:pPr eaLnBrk="1" hangingPunct="1"/>
            <a:r>
              <a:rPr lang="en-US" sz="2800" smtClean="0"/>
              <a:t>HCl (aq) hydrochloric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S(g) hydrogen sulfide</a:t>
            </a:r>
          </a:p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S(aq) hydrosulfuric acid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HCN(g) hydrogen cyanide</a:t>
            </a:r>
          </a:p>
          <a:p>
            <a:pPr eaLnBrk="1" hangingPunct="1"/>
            <a:r>
              <a:rPr lang="en-US" sz="2800" smtClean="0"/>
              <a:t>HCN(aq) hydrocyanic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G05_16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066800"/>
            <a:ext cx="8813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FG05_16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85598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Oxyacid Nomenclature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eaLnBrk="1" hangingPunct="1"/>
            <a:r>
              <a:rPr lang="en-US" sz="3600" smtClean="0"/>
              <a:t>Hydrogen ___ate </a:t>
            </a:r>
            <a:r>
              <a:rPr lang="en-US" sz="3600" smtClean="0">
                <a:sym typeface="Wingdings" pitchFamily="2" charset="2"/>
              </a:rPr>
              <a:t> ___ic acid</a:t>
            </a:r>
          </a:p>
          <a:p>
            <a:pPr eaLnBrk="1" hangingPunct="1"/>
            <a:r>
              <a:rPr lang="en-US" sz="3600" smtClean="0">
                <a:sym typeface="Wingdings" pitchFamily="2" charset="2"/>
              </a:rPr>
              <a:t>Hydrogen ___ite  ___ous acid</a:t>
            </a:r>
          </a:p>
          <a:p>
            <a:pPr eaLnBrk="1" hangingPunct="1"/>
            <a:endParaRPr lang="en-US" sz="3600" smtClean="0">
              <a:sym typeface="Wingdings" pitchFamily="2" charset="2"/>
            </a:endParaRPr>
          </a:p>
          <a:p>
            <a:pPr eaLnBrk="1" hangingPunct="1"/>
            <a:r>
              <a:rPr lang="en-US" sz="3400" smtClean="0">
                <a:sym typeface="Wingdings" pitchFamily="2" charset="2"/>
              </a:rPr>
              <a:t>Hydrogen per __ate  per__ic acid</a:t>
            </a:r>
          </a:p>
          <a:p>
            <a:pPr eaLnBrk="1" hangingPunct="1"/>
            <a:r>
              <a:rPr lang="en-US" sz="3400" smtClean="0">
                <a:sym typeface="Wingdings" pitchFamily="2" charset="2"/>
              </a:rPr>
              <a:t>Hydrogen hypo__ite hypo__ous acid</a:t>
            </a:r>
            <a:endParaRPr lang="en-US" sz="3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3657600"/>
          </a:xfrm>
        </p:spPr>
        <p:txBody>
          <a:bodyPr/>
          <a:lstStyle/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4</a:t>
            </a:r>
            <a:r>
              <a:rPr lang="en-US" smtClean="0"/>
              <a:t>		sulfuric acid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SO</a:t>
            </a:r>
            <a:r>
              <a:rPr lang="en-US" baseline="-25000" smtClean="0"/>
              <a:t>3</a:t>
            </a:r>
            <a:r>
              <a:rPr lang="en-US" smtClean="0"/>
              <a:t>		sulfurous acid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CO</a:t>
            </a:r>
            <a:r>
              <a:rPr lang="en-US" baseline="-25000" smtClean="0"/>
              <a:t>3</a:t>
            </a:r>
            <a:r>
              <a:rPr lang="en-US" smtClean="0"/>
              <a:t>		carbonic acid</a:t>
            </a:r>
          </a:p>
          <a:p>
            <a:pPr eaLnBrk="1" hangingPunct="1"/>
            <a:r>
              <a:rPr lang="en-US" smtClean="0"/>
              <a:t>HClO		hypochlorous acid</a:t>
            </a:r>
          </a:p>
          <a:p>
            <a:pPr eaLnBrk="1" hangingPunct="1"/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smtClean="0"/>
              <a:t>TeO</a:t>
            </a:r>
            <a:r>
              <a:rPr lang="en-US" baseline="-25000" smtClean="0"/>
              <a:t>3</a:t>
            </a:r>
            <a:r>
              <a:rPr lang="en-US" smtClean="0"/>
              <a:t>		tellurous acid</a:t>
            </a:r>
          </a:p>
          <a:p>
            <a:pPr eaLnBrk="1" hangingPunct="1"/>
            <a:r>
              <a:rPr lang="en-US" smtClean="0"/>
              <a:t>HBrO</a:t>
            </a:r>
            <a:r>
              <a:rPr lang="en-US" baseline="-25000" smtClean="0"/>
              <a:t>4</a:t>
            </a:r>
            <a:r>
              <a:rPr lang="en-US" smtClean="0"/>
              <a:t>		perbromic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Base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Conjugate acid base pair</a:t>
            </a:r>
          </a:p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HA  +  B  </a:t>
            </a:r>
            <a:r>
              <a:rPr lang="en-US" smtClean="0">
                <a:sym typeface="Wingdings" pitchFamily="2" charset="2"/>
              </a:rPr>
              <a:t></a:t>
            </a:r>
            <a:r>
              <a:rPr lang="en-US" smtClean="0"/>
              <a:t>  A</a:t>
            </a:r>
            <a:r>
              <a:rPr lang="en-US" baseline="30000" smtClean="0"/>
              <a:t>­</a:t>
            </a:r>
            <a:r>
              <a:rPr lang="en-US" smtClean="0"/>
              <a:t>  +  BH</a:t>
            </a:r>
            <a:r>
              <a:rPr lang="en-US" baseline="30000" smtClean="0"/>
              <a:t>+</a:t>
            </a:r>
          </a:p>
          <a:p>
            <a:pPr eaLnBrk="1" hangingPunct="1"/>
            <a:r>
              <a:rPr lang="en-US" smtClean="0"/>
              <a:t>	acid   base        base      acid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Acid HA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 Conjugate base A</a:t>
            </a:r>
            <a:r>
              <a:rPr lang="en-US" baseline="30000" smtClean="0"/>
              <a:t>­</a:t>
            </a:r>
          </a:p>
          <a:p>
            <a:pPr eaLnBrk="1" hangingPunct="1"/>
            <a:r>
              <a:rPr lang="en-US" smtClean="0"/>
              <a:t>Base B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 Conjugate acid BH</a:t>
            </a:r>
            <a:r>
              <a:rPr lang="en-US" baseline="30000" smtClean="0"/>
              <a:t>+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G14_07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685800"/>
            <a:ext cx="8940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FG14_07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88646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G14_07-03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0170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G14_14-02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229600" cy="157321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pH is a method used to describe the concentration of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(H</a:t>
            </a:r>
            <a:r>
              <a:rPr lang="en-US" baseline="30000" smtClean="0"/>
              <a:t>+</a:t>
            </a:r>
            <a:r>
              <a:rPr lang="en-US" smtClean="0"/>
              <a:t>) in a solution easily.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pH  =  ­log[H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	</a:t>
            </a:r>
          </a:p>
          <a:p>
            <a:pPr lvl="1" eaLnBrk="1" hangingPunct="1"/>
            <a:r>
              <a:rPr lang="en-US" smtClean="0"/>
              <a:t>where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= concentration of 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 in mol/L or molarity (M)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Characteristics of Acids and Bases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Acids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sour when dilute (acetic acid, citric acid)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burn skin when concentrated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react with and neutralize bases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react with some metals to form H</a:t>
            </a:r>
            <a:r>
              <a:rPr lang="en-US" sz="2400" baseline="-25000" smtClean="0"/>
              <a:t>2</a:t>
            </a:r>
            <a:r>
              <a:rPr lang="en-US" sz="2400" smtClean="0"/>
              <a:t>(g)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Bases		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bitter when dilute (quinine water, caffeine, milk of magnesia)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corrosive when concentrated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react with and neutralize acids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/>
          <a:lstStyle/>
          <a:p>
            <a:pPr eaLnBrk="1" hangingPunct="1"/>
            <a:r>
              <a:rPr lang="en-US" smtClean="0"/>
              <a:t>The pH scale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019800" cy="1981200"/>
          </a:xfrm>
        </p:spPr>
        <p:txBody>
          <a:bodyPr/>
          <a:lstStyle/>
          <a:p>
            <a:pPr eaLnBrk="1" hangingPunct="1"/>
            <a:r>
              <a:rPr lang="en-US" smtClean="0"/>
              <a:t>	pH = 7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neutral</a:t>
            </a:r>
          </a:p>
          <a:p>
            <a:pPr eaLnBrk="1" hangingPunct="1"/>
            <a:r>
              <a:rPr lang="en-US" smtClean="0"/>
              <a:t>	pH &gt; 7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basic solution</a:t>
            </a:r>
          </a:p>
          <a:p>
            <a:pPr eaLnBrk="1" hangingPunct="1"/>
            <a:r>
              <a:rPr lang="en-US" smtClean="0"/>
              <a:t>	pH &lt; 7 </a:t>
            </a: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 acidic solution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g15_01"/>
          <p:cNvPicPr>
            <a:picLocks noChangeAspect="1" noChangeArrowheads="1"/>
          </p:cNvPicPr>
          <p:nvPr/>
        </p:nvPicPr>
        <p:blipFill>
          <a:blip r:embed="rId2" cstate="print"/>
          <a:srcRect b="4890"/>
          <a:stretch>
            <a:fillRect/>
          </a:stretch>
        </p:blipFill>
        <p:spPr bwMode="auto">
          <a:xfrm>
            <a:off x="1905000" y="0"/>
            <a:ext cx="610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Classify each of the following foods as acidic, basic or neutral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egg white, pH = 7.9</a:t>
            </a:r>
          </a:p>
          <a:p>
            <a:pPr eaLnBrk="1" hangingPunct="1"/>
            <a:r>
              <a:rPr lang="en-US" smtClean="0"/>
              <a:t>maple syrup, pH = 7.0</a:t>
            </a:r>
          </a:p>
          <a:p>
            <a:pPr eaLnBrk="1" hangingPunct="1"/>
            <a:r>
              <a:rPr lang="en-US" smtClean="0"/>
              <a:t>champagne, pH = 3,8</a:t>
            </a:r>
          </a:p>
          <a:p>
            <a:pPr eaLnBrk="1" hangingPunct="1"/>
            <a:r>
              <a:rPr lang="en-US" smtClean="0"/>
              <a:t>sour milk, pH = 6.2</a:t>
            </a:r>
          </a:p>
          <a:p>
            <a:pPr eaLnBrk="1" hangingPunct="1"/>
            <a:r>
              <a:rPr lang="en-US" smtClean="0"/>
              <a:t>lime juice, pH = 1.8</a:t>
            </a:r>
          </a:p>
          <a:p>
            <a:pPr eaLnBrk="1" hangingPunct="1"/>
            <a:r>
              <a:rPr lang="en-US" smtClean="0"/>
              <a:t>tomato juice, pH = 4.1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229600" cy="1524000"/>
          </a:xfrm>
        </p:spPr>
        <p:txBody>
          <a:bodyPr/>
          <a:lstStyle/>
          <a:p>
            <a:pPr eaLnBrk="1" hangingPunct="1"/>
            <a:r>
              <a:rPr lang="en-US" smtClean="0"/>
              <a:t>What is the pH of A 0.10 M solution of HCl with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= 0.10 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2743200"/>
          </a:xfrm>
        </p:spPr>
        <p:txBody>
          <a:bodyPr/>
          <a:lstStyle/>
          <a:p>
            <a:pPr eaLnBrk="1" hangingPunct="1"/>
            <a:r>
              <a:rPr lang="en-US" smtClean="0"/>
              <a:t>A bottle of table wine has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= 3.2 x 10</a:t>
            </a:r>
            <a:r>
              <a:rPr lang="en-US" baseline="30000" smtClean="0"/>
              <a:t>-4</a:t>
            </a:r>
            <a:r>
              <a:rPr lang="en-US" smtClean="0"/>
              <a:t> M.  After one month the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rises to 1.0 x 10</a:t>
            </a:r>
            <a:r>
              <a:rPr lang="en-US" baseline="30000" smtClean="0"/>
              <a:t>-3</a:t>
            </a:r>
            <a:r>
              <a:rPr lang="en-US" smtClean="0"/>
              <a:t> M.  Calculate the pH of the new and old bottle of wine and explain the changes observed.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Calculate the pH of carrot juice with a hydronium ion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]concentration of 7.9 x 10</a:t>
            </a:r>
            <a:r>
              <a:rPr lang="en-US" baseline="30000" smtClean="0"/>
              <a:t>-6</a:t>
            </a:r>
            <a:r>
              <a:rPr lang="en-US" smtClean="0"/>
              <a:t>M.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Calculate the pH of pea juice with a hydronium ion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]concentration of 3.9 x 10</a:t>
            </a:r>
            <a:r>
              <a:rPr lang="en-US" baseline="30000" smtClean="0"/>
              <a:t>-7</a:t>
            </a:r>
            <a:r>
              <a:rPr lang="en-US" smtClean="0"/>
              <a:t>M.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What is the pH of pure water? 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= [OH</a:t>
            </a:r>
            <a:r>
              <a:rPr lang="en-US" baseline="30000" smtClean="0"/>
              <a:t>-</a:t>
            </a:r>
            <a:r>
              <a:rPr lang="en-US" smtClean="0"/>
              <a:t>] = 1.0 x 10</a:t>
            </a:r>
            <a:r>
              <a:rPr lang="en-US" baseline="30000" smtClean="0"/>
              <a:t>-7</a:t>
            </a:r>
            <a:r>
              <a:rPr lang="en-US" smtClean="0"/>
              <a:t> 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pure water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5791200" cy="2971800"/>
          </a:xfrm>
        </p:spPr>
        <p:txBody>
          <a:bodyPr/>
          <a:lstStyle/>
          <a:p>
            <a:pPr eaLnBrk="1" hangingPunct="1"/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O + H</a:t>
            </a:r>
            <a:r>
              <a:rPr lang="en-US" sz="2800" baseline="-25000" smtClean="0"/>
              <a:t>2</a:t>
            </a:r>
            <a:r>
              <a:rPr lang="en-US" sz="2800" smtClean="0"/>
              <a:t>O  </a:t>
            </a:r>
            <a:r>
              <a:rPr lang="en-US" sz="2800" smtClean="0">
                <a:sym typeface="Wingdings" pitchFamily="2" charset="2"/>
              </a:rPr>
              <a:t></a:t>
            </a:r>
            <a:r>
              <a:rPr lang="en-US" sz="2800" smtClean="0"/>
              <a:t>  H</a:t>
            </a:r>
            <a:r>
              <a:rPr lang="en-US" sz="2800" baseline="-25000" smtClean="0"/>
              <a:t>3</a:t>
            </a:r>
            <a:r>
              <a:rPr lang="en-US" sz="2800" smtClean="0"/>
              <a:t>O</a:t>
            </a:r>
            <a:r>
              <a:rPr lang="en-US" sz="2800" baseline="30000" smtClean="0"/>
              <a:t>+</a:t>
            </a:r>
            <a:r>
              <a:rPr lang="en-US" sz="2800" smtClean="0"/>
              <a:t>  +  OH</a:t>
            </a:r>
            <a:r>
              <a:rPr lang="en-US" sz="2800" baseline="30000" smtClean="0"/>
              <a:t>­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[H</a:t>
            </a:r>
            <a:r>
              <a:rPr lang="en-US" sz="2800" baseline="-25000" smtClean="0"/>
              <a:t>3</a:t>
            </a:r>
            <a:r>
              <a:rPr lang="en-US" sz="2800" smtClean="0"/>
              <a:t>O</a:t>
            </a:r>
            <a:r>
              <a:rPr lang="en-US" sz="2800" baseline="30000" smtClean="0"/>
              <a:t>+</a:t>
            </a:r>
            <a:r>
              <a:rPr lang="en-US" sz="2800" smtClean="0"/>
              <a:t>] = [OH</a:t>
            </a:r>
            <a:r>
              <a:rPr lang="en-US" sz="2800" baseline="30000" smtClean="0">
                <a:sym typeface="Symbol" pitchFamily="18" charset="2"/>
              </a:rPr>
              <a:t></a:t>
            </a:r>
            <a:r>
              <a:rPr lang="en-US" sz="2800" smtClean="0"/>
              <a:t>] = 1.0 x 10</a:t>
            </a:r>
            <a:r>
              <a:rPr lang="en-US" sz="2800" baseline="30000" smtClean="0"/>
              <a:t>-7</a:t>
            </a:r>
            <a:r>
              <a:rPr lang="en-US" sz="2800" smtClean="0"/>
              <a:t> M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[H</a:t>
            </a:r>
            <a:r>
              <a:rPr lang="en-US" sz="2800" baseline="-25000" smtClean="0"/>
              <a:t>3</a:t>
            </a:r>
            <a:r>
              <a:rPr lang="en-US" sz="2800" smtClean="0"/>
              <a:t>O</a:t>
            </a:r>
            <a:r>
              <a:rPr lang="en-US" sz="2800" baseline="30000" smtClean="0"/>
              <a:t>+</a:t>
            </a:r>
            <a:r>
              <a:rPr lang="en-US" sz="2800" smtClean="0"/>
              <a:t>] </a:t>
            </a:r>
            <a:r>
              <a:rPr lang="en-US" sz="2800" smtClean="0">
                <a:sym typeface="Symbol" pitchFamily="18" charset="2"/>
              </a:rPr>
              <a:t></a:t>
            </a:r>
            <a:r>
              <a:rPr lang="en-US" sz="2800" smtClean="0"/>
              <a:t> [OH</a:t>
            </a:r>
            <a:r>
              <a:rPr lang="en-US" sz="2800" baseline="30000" smtClean="0">
                <a:sym typeface="Symbol" pitchFamily="18" charset="2"/>
              </a:rPr>
              <a:t></a:t>
            </a:r>
            <a:r>
              <a:rPr lang="en-US" sz="2800" smtClean="0"/>
              <a:t>] = 1.0 x 10</a:t>
            </a:r>
            <a:r>
              <a:rPr lang="en-US" sz="2800" baseline="30000" smtClean="0"/>
              <a:t>-14</a:t>
            </a:r>
            <a:r>
              <a:rPr lang="en-US" sz="2800" smtClean="0"/>
              <a:t> M</a:t>
            </a:r>
            <a:r>
              <a:rPr lang="en-US" sz="2800" baseline="30000" smtClean="0"/>
              <a:t>2</a:t>
            </a:r>
          </a:p>
        </p:txBody>
      </p:sp>
      <p:pic>
        <p:nvPicPr>
          <p:cNvPr id="29700" name="Picture 4" descr="fg15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598"/>
          <a:stretch>
            <a:fillRect/>
          </a:stretch>
        </p:blipFill>
        <p:spPr>
          <a:xfrm>
            <a:off x="6075363" y="1752600"/>
            <a:ext cx="3068637" cy="38401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3048000"/>
          </a:xfrm>
        </p:spPr>
        <p:txBody>
          <a:bodyPr/>
          <a:lstStyle/>
          <a:p>
            <a:pPr eaLnBrk="1" hangingPunct="1"/>
            <a:r>
              <a:rPr lang="en-US" smtClean="0"/>
              <a:t>What is the pH of a 0.10 M NaOH solution with [OH-] = 0.10 M?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pH of a 0.024 M NaOH solution?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83" name="Group 63"/>
          <p:cNvGraphicFramePr>
            <a:graphicFrameLocks noGrp="1"/>
          </p:cNvGraphicFramePr>
          <p:nvPr/>
        </p:nvGraphicFramePr>
        <p:xfrm>
          <a:off x="1066800" y="1295400"/>
          <a:ext cx="7239000" cy="3951288"/>
        </p:xfrm>
        <a:graphic>
          <a:graphicData uri="http://schemas.openxmlformats.org/drawingml/2006/table">
            <a:tbl>
              <a:tblPr/>
              <a:tblGrid>
                <a:gridCol w="1481138"/>
                <a:gridCol w="3184525"/>
                <a:gridCol w="2573337"/>
              </a:tblGrid>
              <a:tr h="144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Arrhenius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Bronsted-Lowry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Acid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Forms H</a:t>
                      </a: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in solution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proton donor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Base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Forms OH</a:t>
                      </a:r>
                      <a:r>
                        <a:rPr kumimoji="0" lang="en-US" sz="3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in solution</a:t>
                      </a:r>
                      <a:endParaRPr kumimoji="0" lang="en-US" sz="32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proton acceptor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16" name="Text Box 64"/>
          <p:cNvSpPr txBox="1">
            <a:spLocks noChangeArrowheads="1"/>
          </p:cNvSpPr>
          <p:nvPr/>
        </p:nvSpPr>
        <p:spPr bwMode="auto">
          <a:xfrm>
            <a:off x="685800" y="4572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General Acid Base Definitions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/>
            <a:r>
              <a:rPr lang="en-US" smtClean="0"/>
              <a:t>	pOH = ­log[OH</a:t>
            </a:r>
            <a:r>
              <a:rPr lang="en-US" baseline="30000" smtClean="0"/>
              <a:t>­</a:t>
            </a:r>
            <a:r>
              <a:rPr lang="en-US" smtClean="0"/>
              <a:t>]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is the pOH of a solution that is 4.87 </a:t>
            </a:r>
            <a:r>
              <a:rPr lang="en-US" smtClean="0">
                <a:sym typeface="Symbol" pitchFamily="18" charset="2"/>
              </a:rPr>
              <a:t></a:t>
            </a:r>
            <a:r>
              <a:rPr lang="en-US" smtClean="0"/>
              <a:t>10</a:t>
            </a:r>
            <a:r>
              <a:rPr lang="en-US" baseline="30000" smtClean="0"/>
              <a:t>-9 </a:t>
            </a:r>
            <a:r>
              <a:rPr lang="en-US" smtClean="0"/>
              <a:t>M in NaOH?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pPr eaLnBrk="1" hangingPunct="1"/>
            <a:r>
              <a:rPr lang="en-US" smtClean="0"/>
              <a:t>What is the [H</a:t>
            </a:r>
            <a:r>
              <a:rPr lang="en-US" baseline="-25000" smtClean="0"/>
              <a:t>3</a:t>
            </a:r>
            <a:r>
              <a:rPr lang="en-US" smtClean="0"/>
              <a:t>O</a:t>
            </a:r>
            <a:r>
              <a:rPr lang="en-US" baseline="30000" smtClean="0"/>
              <a:t>+</a:t>
            </a:r>
            <a:r>
              <a:rPr lang="en-US" smtClean="0"/>
              <a:t>] concentration of a solution with pH = 4.22?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36" name="Group 188"/>
          <p:cNvGraphicFramePr>
            <a:graphicFrameLocks noGrp="1"/>
          </p:cNvGraphicFramePr>
          <p:nvPr>
            <p:ph type="tbl" idx="1"/>
          </p:nvPr>
        </p:nvGraphicFramePr>
        <p:xfrm>
          <a:off x="381000" y="381000"/>
          <a:ext cx="8229600" cy="452596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[H</a:t>
                      </a:r>
                      <a:r>
                        <a:rPr kumimoji="0" lang="en-US" sz="3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[OH</a:t>
                      </a:r>
                      <a:r>
                        <a:rPr kumimoji="0" lang="en-US" sz="3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5.98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9.63 x 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9.092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How </a:t>
            </a:r>
            <a:r>
              <a:rPr lang="en-US" altLang="zh-CN" dirty="0" smtClean="0">
                <a:ea typeface="SimSun" pitchFamily="2" charset="-122"/>
              </a:rPr>
              <a:t>many </a:t>
            </a:r>
            <a:r>
              <a:rPr lang="en-US" altLang="zh-CN" dirty="0" err="1" smtClean="0">
                <a:ea typeface="SimSun" pitchFamily="2" charset="-122"/>
              </a:rPr>
              <a:t>mL</a:t>
            </a:r>
            <a:r>
              <a:rPr lang="en-US" altLang="zh-CN" dirty="0" smtClean="0">
                <a:ea typeface="SimSun" pitchFamily="2" charset="-122"/>
              </a:rPr>
              <a:t> </a:t>
            </a:r>
            <a:r>
              <a:rPr lang="en-US" altLang="zh-CN" dirty="0" smtClean="0">
                <a:ea typeface="SimSun" pitchFamily="2" charset="-122"/>
              </a:rPr>
              <a:t>of a 0.5223 M solution of </a:t>
            </a:r>
            <a:r>
              <a:rPr lang="en-US" altLang="zh-CN" dirty="0" err="1" smtClean="0">
                <a:ea typeface="SimSun" pitchFamily="2" charset="-122"/>
              </a:rPr>
              <a:t>NaOH</a:t>
            </a:r>
            <a:r>
              <a:rPr lang="en-US" altLang="zh-CN" dirty="0" smtClean="0">
                <a:ea typeface="SimSun" pitchFamily="2" charset="-122"/>
              </a:rPr>
              <a:t> is required to completely react with 3.457 g of oxalic acid (H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C</a:t>
            </a:r>
            <a:r>
              <a:rPr lang="en-US" altLang="zh-CN" baseline="-25000" dirty="0" smtClean="0">
                <a:ea typeface="SimSun" pitchFamily="2" charset="-122"/>
              </a:rPr>
              <a:t>2</a:t>
            </a:r>
            <a:r>
              <a:rPr lang="en-US" altLang="zh-CN" dirty="0" smtClean="0">
                <a:ea typeface="SimSun" pitchFamily="2" charset="-122"/>
              </a:rPr>
              <a:t>O</a:t>
            </a:r>
            <a:r>
              <a:rPr lang="en-US" altLang="zh-CN" baseline="-25000" dirty="0" smtClean="0">
                <a:ea typeface="SimSun" pitchFamily="2" charset="-122"/>
              </a:rPr>
              <a:t>4</a:t>
            </a:r>
            <a:r>
              <a:rPr lang="en-US" altLang="zh-CN" dirty="0" smtClean="0">
                <a:ea typeface="SimSun" pitchFamily="2" charset="-122"/>
              </a:rPr>
              <a:t>)? </a:t>
            </a:r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SimSun" pitchFamily="2" charset="-122"/>
              </a:rPr>
              <a:t>If </a:t>
            </a:r>
            <a:r>
              <a:rPr lang="en-US" altLang="zh-CN" dirty="0" smtClean="0">
                <a:ea typeface="SimSun" pitchFamily="2" charset="-122"/>
              </a:rPr>
              <a:t>58.70 </a:t>
            </a:r>
            <a:r>
              <a:rPr lang="en-US" altLang="zh-CN" dirty="0" err="1" smtClean="0">
                <a:ea typeface="SimSun" pitchFamily="2" charset="-122"/>
              </a:rPr>
              <a:t>mL</a:t>
            </a:r>
            <a:r>
              <a:rPr lang="en-US" altLang="zh-CN" dirty="0" smtClean="0">
                <a:ea typeface="SimSun" pitchFamily="2" charset="-122"/>
              </a:rPr>
              <a:t> of </a:t>
            </a:r>
            <a:r>
              <a:rPr lang="en-US" altLang="zh-CN" dirty="0" err="1" smtClean="0">
                <a:ea typeface="SimSun" pitchFamily="2" charset="-122"/>
              </a:rPr>
              <a:t>HCl</a:t>
            </a:r>
            <a:r>
              <a:rPr lang="en-US" altLang="zh-CN" dirty="0" smtClean="0">
                <a:ea typeface="SimSun" pitchFamily="2" charset="-122"/>
              </a:rPr>
              <a:t> solution were used to titrate 1.077 g of </a:t>
            </a:r>
            <a:r>
              <a:rPr lang="en-US" altLang="zh-CN" dirty="0" err="1" smtClean="0">
                <a:ea typeface="SimSun" pitchFamily="2" charset="-122"/>
              </a:rPr>
              <a:t>NaOH</a:t>
            </a:r>
            <a:r>
              <a:rPr lang="en-US" altLang="zh-CN" dirty="0" smtClean="0">
                <a:ea typeface="SimSun" pitchFamily="2" charset="-122"/>
              </a:rPr>
              <a:t>, what was the </a:t>
            </a:r>
            <a:r>
              <a:rPr lang="en-US" altLang="zh-CN" dirty="0" err="1" smtClean="0">
                <a:ea typeface="SimSun" pitchFamily="2" charset="-122"/>
              </a:rPr>
              <a:t>molarity</a:t>
            </a:r>
            <a:r>
              <a:rPr lang="en-US" altLang="zh-CN" dirty="0" smtClean="0">
                <a:ea typeface="SimSun" pitchFamily="2" charset="-122"/>
              </a:rPr>
              <a:t> of the </a:t>
            </a:r>
            <a:r>
              <a:rPr lang="en-US" altLang="zh-CN" dirty="0" err="1" smtClean="0">
                <a:ea typeface="SimSun" pitchFamily="2" charset="-122"/>
              </a:rPr>
              <a:t>HCl</a:t>
            </a:r>
            <a:r>
              <a:rPr lang="en-US" altLang="zh-CN" dirty="0" smtClean="0">
                <a:ea typeface="SimSun" pitchFamily="2" charset="-122"/>
              </a:rPr>
              <a:t> solution? 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25.00 mL sample of vinegar was titrated with 23.55 mL of a 0.4233 M sodium hydroxide solution.  What is the concentration of acetic acid in the vinegar solution?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50.00 </a:t>
            </a:r>
            <a:r>
              <a:rPr lang="en-US" dirty="0" err="1" smtClean="0"/>
              <a:t>mL</a:t>
            </a:r>
            <a:r>
              <a:rPr lang="en-US" dirty="0" smtClean="0"/>
              <a:t> aliquot of phosphoric acid was titrated with 37.29 </a:t>
            </a:r>
            <a:r>
              <a:rPr lang="en-US" dirty="0" err="1" smtClean="0"/>
              <a:t>mL</a:t>
            </a:r>
            <a:r>
              <a:rPr lang="en-US" dirty="0" smtClean="0"/>
              <a:t> of 0.5277 M potassium hydroxide.  Write the equation for the reaction that takes place and calculate the </a:t>
            </a:r>
            <a:r>
              <a:rPr lang="en-US" dirty="0" err="1" smtClean="0"/>
              <a:t>molarity</a:t>
            </a:r>
            <a:r>
              <a:rPr lang="en-US" dirty="0" smtClean="0"/>
              <a:t> of the phosphoric acid solution.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Compounds that help to maintain a constant pH</a:t>
            </a:r>
          </a:p>
          <a:p>
            <a:r>
              <a:rPr lang="en-US" dirty="0" smtClean="0"/>
              <a:t>Buffers work by reacting with both acids and bases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Bicarbonate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Bicarbonate reacts with acid</a:t>
            </a:r>
          </a:p>
          <a:p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-1</a:t>
            </a:r>
            <a:r>
              <a:rPr lang="en-US" dirty="0" smtClean="0"/>
              <a:t> + H</a:t>
            </a:r>
            <a:r>
              <a:rPr lang="en-US" baseline="30000" dirty="0" smtClean="0"/>
              <a:t>+1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Bicarbonate reacts with base</a:t>
            </a:r>
          </a:p>
          <a:p>
            <a:r>
              <a:rPr lang="en-US" dirty="0" smtClean="0">
                <a:sym typeface="Wingdings" pitchFamily="2" charset="2"/>
              </a:rPr>
              <a:t>HCO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baseline="30000" dirty="0" smtClean="0">
                <a:sym typeface="Wingdings" pitchFamily="2" charset="2"/>
              </a:rPr>
              <a:t>-1</a:t>
            </a:r>
            <a:r>
              <a:rPr lang="en-US" dirty="0" smtClean="0">
                <a:sym typeface="Wingdings" pitchFamily="2" charset="2"/>
              </a:rPr>
              <a:t> + OH</a:t>
            </a:r>
            <a:r>
              <a:rPr lang="en-US" baseline="30000" dirty="0" smtClean="0">
                <a:sym typeface="Wingdings" pitchFamily="2" charset="2"/>
              </a:rPr>
              <a:t>-1</a:t>
            </a:r>
            <a:r>
              <a:rPr lang="en-US" dirty="0" smtClean="0">
                <a:sym typeface="Wingdings" pitchFamily="2" charset="2"/>
              </a:rPr>
              <a:t>  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baseline="30000" dirty="0" smtClean="0">
                <a:sym typeface="Wingdings" pitchFamily="2" charset="2"/>
              </a:rPr>
              <a:t>-2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smtClean="0">
                <a:sym typeface="Wingdings" pitchFamily="2" charset="2"/>
              </a:rPr>
              <a:t>Both </a:t>
            </a:r>
            <a:r>
              <a:rPr lang="en-US" dirty="0" smtClean="0">
                <a:sym typeface="Wingdings" pitchFamily="2" charset="2"/>
              </a:rPr>
              <a:t>acid and base can be neutralized by bicarbonate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G14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Acids</a:t>
            </a:r>
          </a:p>
        </p:txBody>
      </p:sp>
      <p:pic>
        <p:nvPicPr>
          <p:cNvPr id="5123" name="Picture 75" descr="FG14_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609600"/>
            <a:ext cx="2393950" cy="3581400"/>
          </a:xfrm>
          <a:noFill/>
        </p:spPr>
      </p:pic>
      <p:sp>
        <p:nvSpPr>
          <p:cNvPr id="5124" name="Text Box 82"/>
          <p:cNvSpPr txBox="1">
            <a:spLocks noChangeArrowheads="1"/>
          </p:cNvSpPr>
          <p:nvPr/>
        </p:nvSpPr>
        <p:spPr bwMode="auto">
          <a:xfrm>
            <a:off x="457200" y="1295400"/>
            <a:ext cx="403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Form H</a:t>
            </a:r>
            <a:r>
              <a:rPr lang="en-US" sz="2800" baseline="30000"/>
              <a:t>+</a:t>
            </a:r>
            <a:r>
              <a:rPr lang="en-US" sz="2800"/>
              <a:t> or 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 in solution.</a:t>
            </a:r>
          </a:p>
        </p:txBody>
      </p:sp>
      <p:sp>
        <p:nvSpPr>
          <p:cNvPr id="5125" name="Rectangle 83"/>
          <p:cNvSpPr>
            <a:spLocks noChangeArrowheads="1"/>
          </p:cNvSpPr>
          <p:nvPr/>
        </p:nvSpPr>
        <p:spPr bwMode="auto">
          <a:xfrm>
            <a:off x="304800" y="2971800"/>
            <a:ext cx="5029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  </a:t>
            </a:r>
            <a:r>
              <a:rPr lang="en-US" sz="2800">
                <a:sym typeface="Symbol" pitchFamily="18" charset="2"/>
              </a:rPr>
              <a:t></a:t>
            </a:r>
            <a:r>
              <a:rPr lang="en-US" sz="2800"/>
              <a:t>  H</a:t>
            </a:r>
            <a:r>
              <a:rPr lang="en-US" sz="2800" baseline="30000"/>
              <a:t>+</a:t>
            </a:r>
            <a:r>
              <a:rPr lang="en-US" sz="2800"/>
              <a:t>  +  A</a:t>
            </a:r>
            <a:r>
              <a:rPr lang="en-US" sz="2800" baseline="30000"/>
              <a:t>­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	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HA  +  H</a:t>
            </a:r>
            <a:r>
              <a:rPr lang="en-US" sz="2800" baseline="-25000"/>
              <a:t>2</a:t>
            </a:r>
            <a:r>
              <a:rPr lang="en-US" sz="2800"/>
              <a:t>O  </a:t>
            </a:r>
            <a:r>
              <a:rPr lang="en-US" sz="2800">
                <a:sym typeface="Symbol" pitchFamily="18" charset="2"/>
              </a:rPr>
              <a:t></a:t>
            </a:r>
            <a:r>
              <a:rPr lang="en-US" sz="2800"/>
              <a:t>  H</a:t>
            </a:r>
            <a:r>
              <a:rPr lang="en-US" sz="2800" baseline="-25000"/>
              <a:t>3</a:t>
            </a:r>
            <a:r>
              <a:rPr lang="en-US" sz="2800"/>
              <a:t>O</a:t>
            </a:r>
            <a:r>
              <a:rPr lang="en-US" sz="2800" baseline="30000"/>
              <a:t>+</a:t>
            </a:r>
            <a:r>
              <a:rPr lang="en-US" sz="2800"/>
              <a:t>  +  A</a:t>
            </a:r>
            <a:r>
              <a:rPr lang="en-US" sz="2800" baseline="30000"/>
              <a:t>­</a:t>
            </a:r>
            <a:r>
              <a:rPr lang="en-US" sz="2400"/>
              <a:t>	 </a:t>
            </a:r>
          </a:p>
        </p:txBody>
      </p:sp>
      <p:pic>
        <p:nvPicPr>
          <p:cNvPr id="5126" name="Picture 84" descr="FG14_05-01u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4724400"/>
            <a:ext cx="4038600" cy="8731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Bases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3962400"/>
            <a:ext cx="4800600" cy="182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BOH  </a:t>
            </a:r>
            <a:r>
              <a:rPr lang="en-US" sz="2800" smtClean="0">
                <a:sym typeface="Symbol" pitchFamily="18" charset="2"/>
              </a:rPr>
              <a:t></a:t>
            </a:r>
            <a:r>
              <a:rPr lang="en-US" sz="2800" smtClean="0"/>
              <a:t>  B</a:t>
            </a:r>
            <a:r>
              <a:rPr lang="en-US" sz="2800" baseline="30000" smtClean="0"/>
              <a:t>+1</a:t>
            </a:r>
            <a:r>
              <a:rPr lang="en-US" sz="2800" smtClean="0"/>
              <a:t>  +  OH</a:t>
            </a:r>
            <a:r>
              <a:rPr lang="en-US" sz="2800" baseline="30000" smtClean="0"/>
              <a:t>­1</a:t>
            </a:r>
            <a:r>
              <a:rPr lang="en-US" sz="2800" smtClean="0"/>
              <a:t>	                              		or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  +  H</a:t>
            </a:r>
            <a:r>
              <a:rPr lang="en-US" sz="2800" baseline="-25000" smtClean="0"/>
              <a:t>2</a:t>
            </a:r>
            <a:r>
              <a:rPr lang="en-US" sz="2800" smtClean="0"/>
              <a:t>O  </a:t>
            </a:r>
            <a:r>
              <a:rPr lang="en-US" sz="2800" smtClean="0">
                <a:sym typeface="Symbol" pitchFamily="18" charset="2"/>
              </a:rPr>
              <a:t></a:t>
            </a:r>
            <a:r>
              <a:rPr lang="en-US" sz="2800" smtClean="0"/>
              <a:t>  BH</a:t>
            </a:r>
            <a:r>
              <a:rPr lang="en-US" sz="2800" baseline="30000" smtClean="0"/>
              <a:t>+1</a:t>
            </a:r>
            <a:r>
              <a:rPr lang="en-US" sz="2800" smtClean="0"/>
              <a:t>  +  OH</a:t>
            </a:r>
            <a:r>
              <a:rPr lang="en-US" sz="2800" baseline="30000" smtClean="0"/>
              <a:t>­1</a:t>
            </a:r>
          </a:p>
        </p:txBody>
      </p:sp>
      <p:pic>
        <p:nvPicPr>
          <p:cNvPr id="6148" name="Picture 4" descr="FG14_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1213" y="228600"/>
            <a:ext cx="2071687" cy="3048000"/>
          </a:xfrm>
          <a:noFill/>
        </p:spPr>
      </p:pic>
      <p:pic>
        <p:nvPicPr>
          <p:cNvPr id="6149" name="Picture 6" descr="FG14_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2362200"/>
            <a:ext cx="2960688" cy="3886200"/>
          </a:xfrm>
          <a:noFill/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533400" y="1295400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Forms OH</a:t>
            </a:r>
            <a:r>
              <a:rPr lang="en-US" sz="2800" baseline="30000"/>
              <a:t>-1</a:t>
            </a:r>
            <a:r>
              <a:rPr lang="en-US" sz="2800"/>
              <a:t> in solution.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Acids</a:t>
            </a:r>
          </a:p>
        </p:txBody>
      </p:sp>
      <p:pic>
        <p:nvPicPr>
          <p:cNvPr id="7171" name="Picture 10" descr="FG14_03-02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0" y="1295400"/>
            <a:ext cx="2503488" cy="2185988"/>
          </a:xfrm>
          <a:noFill/>
        </p:spPr>
      </p:pic>
      <p:pic>
        <p:nvPicPr>
          <p:cNvPr id="7172" name="Picture 7" descr="FG14_03-0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752600"/>
            <a:ext cx="1911350" cy="1758950"/>
          </a:xfrm>
          <a:noFill/>
        </p:spPr>
      </p:pic>
      <p:pic>
        <p:nvPicPr>
          <p:cNvPr id="7173" name="Picture 12" descr="FG14_03-03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19200" y="3962400"/>
            <a:ext cx="2274888" cy="2362200"/>
          </a:xfrm>
          <a:noFill/>
        </p:spPr>
      </p:pic>
      <p:pic>
        <p:nvPicPr>
          <p:cNvPr id="7174" name="Picture 14" descr="FG14_03-04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4191000"/>
            <a:ext cx="2662238" cy="218757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G14_03-0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0"/>
            <a:ext cx="3352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FG14_03-07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25800"/>
            <a:ext cx="69342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57200" y="609600"/>
            <a:ext cx="4267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Organic acids frequently contain a carboxylic acid 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89662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Acid Nomenclature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Binary Acids 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HX hydrogen _____ide</a:t>
            </a:r>
          </a:p>
          <a:p>
            <a:pPr lvl="1" eaLnBrk="1" hangingPunct="1"/>
            <a:r>
              <a:rPr lang="en-US" sz="2400" smtClean="0"/>
              <a:t>becomes </a:t>
            </a:r>
          </a:p>
          <a:p>
            <a:pPr eaLnBrk="1" hangingPunct="1"/>
            <a:r>
              <a:rPr lang="en-US" sz="2800" smtClean="0"/>
              <a:t>Hydro______ ic acid</a:t>
            </a:r>
          </a:p>
        </p:txBody>
      </p:sp>
      <p:pic>
        <p:nvPicPr>
          <p:cNvPr id="10244" name="Picture 4" descr="FG05_1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2514600"/>
            <a:ext cx="89662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612</Words>
  <Application>Microsoft Office PowerPoint</Application>
  <PresentationFormat>On-screen Show (4:3)</PresentationFormat>
  <Paragraphs>127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Acids, Bases, and Salts</vt:lpstr>
      <vt:lpstr>Characteristics of Acids and Bases</vt:lpstr>
      <vt:lpstr>Slide 3</vt:lpstr>
      <vt:lpstr>Acids</vt:lpstr>
      <vt:lpstr>Bases</vt:lpstr>
      <vt:lpstr>Acids</vt:lpstr>
      <vt:lpstr>Slide 7</vt:lpstr>
      <vt:lpstr>Slide 8</vt:lpstr>
      <vt:lpstr>Acid Nomenclature</vt:lpstr>
      <vt:lpstr>Slide 10</vt:lpstr>
      <vt:lpstr>Slide 11</vt:lpstr>
      <vt:lpstr>Oxyacid Nomenclature</vt:lpstr>
      <vt:lpstr>Slide 13</vt:lpstr>
      <vt:lpstr>Acid Base Reactions</vt:lpstr>
      <vt:lpstr>Slide 15</vt:lpstr>
      <vt:lpstr>Slide 16</vt:lpstr>
      <vt:lpstr>Slide 17</vt:lpstr>
      <vt:lpstr>Slide 18</vt:lpstr>
      <vt:lpstr>Slide 19</vt:lpstr>
      <vt:lpstr>The pH scale</vt:lpstr>
      <vt:lpstr>Slide 21</vt:lpstr>
      <vt:lpstr>Classify each of the following foods as acidic, basic or neutral</vt:lpstr>
      <vt:lpstr>Slide 23</vt:lpstr>
      <vt:lpstr>Slide 24</vt:lpstr>
      <vt:lpstr>Slide 25</vt:lpstr>
      <vt:lpstr>Slide 26</vt:lpstr>
      <vt:lpstr>Slide 27</vt:lpstr>
      <vt:lpstr>In pure water</vt:lpstr>
      <vt:lpstr>Slide 29</vt:lpstr>
      <vt:lpstr>pOH</vt:lpstr>
      <vt:lpstr>Slide 31</vt:lpstr>
      <vt:lpstr>Slide 32</vt:lpstr>
      <vt:lpstr>Slide 33</vt:lpstr>
      <vt:lpstr>Slide 34</vt:lpstr>
      <vt:lpstr>Slide 35</vt:lpstr>
      <vt:lpstr>Slide 36</vt:lpstr>
      <vt:lpstr>Buffers</vt:lpstr>
      <vt:lpstr>Bicarbonate Buffer</vt:lpstr>
      <vt:lpstr>Slide 39</vt:lpstr>
    </vt:vector>
  </TitlesOfParts>
  <Company>GCCCD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P</dc:title>
  <dc:creator>GCCCD User</dc:creator>
  <cp:lastModifiedBy>Cary Willard</cp:lastModifiedBy>
  <cp:revision>18</cp:revision>
  <dcterms:created xsi:type="dcterms:W3CDTF">2002-12-03T19:05:11Z</dcterms:created>
  <dcterms:modified xsi:type="dcterms:W3CDTF">2013-01-10T03:14:59Z</dcterms:modified>
</cp:coreProperties>
</file>